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2"/>
    <p:sldId id="257" r:id="rId13"/>
    <p:sldId id="258" r:id="rId14"/>
    <p:sldId id="259" r:id="rId15"/>
    <p:sldId id="260" r:id="rId16"/>
    <p:sldId id="261" r:id="rId17"/>
    <p:sldId id="262" r:id="rId18"/>
    <p:sldId id="263" r:id="rId19"/>
    <p:sldId id="264" r:id="rId2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lata" charset="1" panose="00000500000000000000"/>
      <p:regular r:id="rId10"/>
    </p:embeddedFont>
    <p:embeddedFont>
      <p:font typeface="Kagitingan" charset="1" panose="0000000000000000000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18" Target="slides/slide7.xml" Type="http://schemas.openxmlformats.org/officeDocument/2006/relationships/slide"/><Relationship Id="rId19" Target="slides/slide8.xml" Type="http://schemas.openxmlformats.org/officeDocument/2006/relationships/slide"/><Relationship Id="rId2" Target="presProps.xml" Type="http://schemas.openxmlformats.org/officeDocument/2006/relationships/presProps"/><Relationship Id="rId20"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4105832"/>
            <a:ext cx="9278135" cy="2171026"/>
          </a:xfrm>
          <a:prstGeom prst="rect">
            <a:avLst/>
          </a:prstGeom>
        </p:spPr>
        <p:txBody>
          <a:bodyPr anchor="t" rtlCol="false" tIns="0" lIns="0" bIns="0" rIns="0">
            <a:spAutoFit/>
          </a:bodyPr>
          <a:lstStyle/>
          <a:p>
            <a:pPr>
              <a:lnSpc>
                <a:spcPts val="17742"/>
              </a:lnSpc>
            </a:pPr>
            <a:r>
              <a:rPr lang="en-US" sz="12673">
                <a:solidFill>
                  <a:srgbClr val="FFFFFF"/>
                </a:solidFill>
                <a:latin typeface="Kagitingan Bold"/>
              </a:rPr>
              <a:t>BONUS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3319420" y="4062512"/>
            <a:ext cx="11493108" cy="5361740"/>
          </a:xfrm>
          <a:custGeom>
            <a:avLst/>
            <a:gdLst/>
            <a:ahLst/>
            <a:cxnLst/>
            <a:rect r="r" b="b" t="t" l="l"/>
            <a:pathLst>
              <a:path h="5361740" w="11493108">
                <a:moveTo>
                  <a:pt x="0" y="0"/>
                </a:moveTo>
                <a:lnTo>
                  <a:pt x="11493108" y="0"/>
                </a:lnTo>
                <a:lnTo>
                  <a:pt x="11493108" y="5361740"/>
                </a:lnTo>
                <a:lnTo>
                  <a:pt x="0" y="5361740"/>
                </a:lnTo>
                <a:lnTo>
                  <a:pt x="0" y="0"/>
                </a:lnTo>
                <a:close/>
              </a:path>
            </a:pathLst>
          </a:custGeom>
          <a:blipFill>
            <a:blip r:embed="rId3"/>
            <a:stretch>
              <a:fillRect l="0" t="0" r="0" b="0"/>
            </a:stretch>
          </a:blipFill>
        </p:spPr>
      </p:sp>
      <p:sp>
        <p:nvSpPr>
          <p:cNvPr name="TextBox 4" id="4"/>
          <p:cNvSpPr txBox="true"/>
          <p:nvPr/>
        </p:nvSpPr>
        <p:spPr>
          <a:xfrm rot="0">
            <a:off x="597185" y="401638"/>
            <a:ext cx="6633154" cy="1120775"/>
          </a:xfrm>
          <a:prstGeom prst="rect">
            <a:avLst/>
          </a:prstGeom>
        </p:spPr>
        <p:txBody>
          <a:bodyPr anchor="t" rtlCol="false" tIns="0" lIns="0" bIns="0" rIns="0">
            <a:spAutoFit/>
          </a:bodyPr>
          <a:lstStyle/>
          <a:p>
            <a:pPr algn="ctr">
              <a:lnSpc>
                <a:spcPts val="9100"/>
              </a:lnSpc>
            </a:pPr>
            <a:r>
              <a:rPr lang="en-US" sz="6500">
                <a:solidFill>
                  <a:srgbClr val="FFFFFF"/>
                </a:solidFill>
                <a:latin typeface="Kagitingan Bold"/>
              </a:rPr>
              <a:t>BONUS 1</a:t>
            </a:r>
          </a:p>
        </p:txBody>
      </p:sp>
      <p:sp>
        <p:nvSpPr>
          <p:cNvPr name="TextBox 5" id="5"/>
          <p:cNvSpPr txBox="true"/>
          <p:nvPr/>
        </p:nvSpPr>
        <p:spPr>
          <a:xfrm rot="0">
            <a:off x="1028700" y="1735950"/>
            <a:ext cx="16074548" cy="2124075"/>
          </a:xfrm>
          <a:prstGeom prst="rect">
            <a:avLst/>
          </a:prstGeom>
        </p:spPr>
        <p:txBody>
          <a:bodyPr anchor="t" rtlCol="false" tIns="0" lIns="0" bIns="0" rIns="0">
            <a:spAutoFit/>
          </a:bodyPr>
          <a:lstStyle/>
          <a:p>
            <a:pPr>
              <a:lnSpc>
                <a:spcPts val="4200"/>
              </a:lnSpc>
            </a:pPr>
            <a:r>
              <a:rPr lang="en-US" sz="3000">
                <a:solidFill>
                  <a:srgbClr val="FFFFFF"/>
                </a:solidFill>
                <a:latin typeface="Alata"/>
              </a:rPr>
              <a:t>Tramite l’analisi su AnyReport di questo attacco abbiamo identificato delle azioni malevoli riguardanti la manomissione della PowerShell e la presenza di uno script che avvia il codice malevolo in automatico una volta avviato il programma, in questo caso mascherato perchè dovrebbe incrementare le performance del sistema.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8025917" y="5362486"/>
            <a:ext cx="9233383" cy="4408974"/>
            <a:chOff x="0" y="0"/>
            <a:chExt cx="12311177" cy="5878632"/>
          </a:xfrm>
        </p:grpSpPr>
        <p:sp>
          <p:nvSpPr>
            <p:cNvPr name="Freeform 4" id="4"/>
            <p:cNvSpPr/>
            <p:nvPr/>
          </p:nvSpPr>
          <p:spPr>
            <a:xfrm flipH="false" flipV="false" rot="0">
              <a:off x="0" y="0"/>
              <a:ext cx="12311177" cy="5878632"/>
            </a:xfrm>
            <a:custGeom>
              <a:avLst/>
              <a:gdLst/>
              <a:ahLst/>
              <a:cxnLst/>
              <a:rect r="r" b="b" t="t" l="l"/>
              <a:pathLst>
                <a:path h="5878632" w="12311177">
                  <a:moveTo>
                    <a:pt x="0" y="0"/>
                  </a:moveTo>
                  <a:lnTo>
                    <a:pt x="12311177" y="0"/>
                  </a:lnTo>
                  <a:lnTo>
                    <a:pt x="12311177" y="5878632"/>
                  </a:lnTo>
                  <a:lnTo>
                    <a:pt x="0" y="5878632"/>
                  </a:lnTo>
                  <a:lnTo>
                    <a:pt x="0" y="0"/>
                  </a:lnTo>
                  <a:close/>
                </a:path>
              </a:pathLst>
            </a:custGeom>
            <a:blipFill>
              <a:blip r:embed="rId3"/>
              <a:stretch>
                <a:fillRect l="0" t="0" r="0" b="0"/>
              </a:stretch>
            </a:blipFill>
          </p:spPr>
        </p:sp>
        <p:grpSp>
          <p:nvGrpSpPr>
            <p:cNvPr name="Group 5" id="5"/>
            <p:cNvGrpSpPr/>
            <p:nvPr/>
          </p:nvGrpSpPr>
          <p:grpSpPr>
            <a:xfrm rot="0">
              <a:off x="5057195" y="2071133"/>
              <a:ext cx="2830830" cy="1653540"/>
              <a:chOff x="0" y="0"/>
              <a:chExt cx="2830830" cy="1653540"/>
            </a:xfrm>
          </p:grpSpPr>
          <p:sp>
            <p:nvSpPr>
              <p:cNvPr name="Freeform 6" id="6"/>
              <p:cNvSpPr/>
              <p:nvPr/>
            </p:nvSpPr>
            <p:spPr>
              <a:xfrm flipH="false" flipV="false" rot="0">
                <a:off x="50800" y="43180"/>
                <a:ext cx="2730500" cy="1562100"/>
              </a:xfrm>
              <a:custGeom>
                <a:avLst/>
                <a:gdLst/>
                <a:ahLst/>
                <a:cxnLst/>
                <a:rect r="r" b="b" t="t" l="l"/>
                <a:pathLst>
                  <a:path h="1562100" w="2730500">
                    <a:moveTo>
                      <a:pt x="1272540" y="154940"/>
                    </a:moveTo>
                    <a:cubicBezTo>
                      <a:pt x="791210" y="143510"/>
                      <a:pt x="684530" y="162560"/>
                      <a:pt x="588010" y="190500"/>
                    </a:cubicBezTo>
                    <a:cubicBezTo>
                      <a:pt x="500380" y="215900"/>
                      <a:pt x="410210" y="247650"/>
                      <a:pt x="344170" y="292100"/>
                    </a:cubicBezTo>
                    <a:cubicBezTo>
                      <a:pt x="289560" y="328930"/>
                      <a:pt x="248920" y="374650"/>
                      <a:pt x="213360" y="424180"/>
                    </a:cubicBezTo>
                    <a:cubicBezTo>
                      <a:pt x="179070" y="471170"/>
                      <a:pt x="147320" y="524510"/>
                      <a:pt x="130810" y="579120"/>
                    </a:cubicBezTo>
                    <a:cubicBezTo>
                      <a:pt x="116840" y="631190"/>
                      <a:pt x="113030" y="702310"/>
                      <a:pt x="119380" y="741680"/>
                    </a:cubicBezTo>
                    <a:cubicBezTo>
                      <a:pt x="121920" y="767080"/>
                      <a:pt x="130810" y="778510"/>
                      <a:pt x="139700" y="800100"/>
                    </a:cubicBezTo>
                    <a:cubicBezTo>
                      <a:pt x="153670" y="829310"/>
                      <a:pt x="172720" y="867410"/>
                      <a:pt x="194310" y="897890"/>
                    </a:cubicBezTo>
                    <a:cubicBezTo>
                      <a:pt x="215900" y="929640"/>
                      <a:pt x="240030" y="955040"/>
                      <a:pt x="270510" y="984250"/>
                    </a:cubicBezTo>
                    <a:cubicBezTo>
                      <a:pt x="306070" y="1018540"/>
                      <a:pt x="347980" y="1055370"/>
                      <a:pt x="396240" y="1092200"/>
                    </a:cubicBezTo>
                    <a:cubicBezTo>
                      <a:pt x="455930" y="1135380"/>
                      <a:pt x="530860" y="1187450"/>
                      <a:pt x="601980" y="1221740"/>
                    </a:cubicBezTo>
                    <a:cubicBezTo>
                      <a:pt x="670560" y="1257300"/>
                      <a:pt x="734060" y="1277620"/>
                      <a:pt x="817880" y="1301750"/>
                    </a:cubicBezTo>
                    <a:cubicBezTo>
                      <a:pt x="928370" y="1334770"/>
                      <a:pt x="1076960" y="1367790"/>
                      <a:pt x="1212850" y="1390650"/>
                    </a:cubicBezTo>
                    <a:cubicBezTo>
                      <a:pt x="1353820" y="1414780"/>
                      <a:pt x="1512570" y="1432560"/>
                      <a:pt x="1649730" y="1438910"/>
                    </a:cubicBezTo>
                    <a:cubicBezTo>
                      <a:pt x="1771650" y="1443990"/>
                      <a:pt x="1908810" y="1440180"/>
                      <a:pt x="1995170" y="1430020"/>
                    </a:cubicBezTo>
                    <a:cubicBezTo>
                      <a:pt x="2048510" y="1424940"/>
                      <a:pt x="2077720" y="1418590"/>
                      <a:pt x="2122170" y="1405890"/>
                    </a:cubicBezTo>
                    <a:cubicBezTo>
                      <a:pt x="2171700" y="1391920"/>
                      <a:pt x="2233930" y="1367790"/>
                      <a:pt x="2280920" y="1347470"/>
                    </a:cubicBezTo>
                    <a:cubicBezTo>
                      <a:pt x="2319020" y="1329690"/>
                      <a:pt x="2352040" y="1314450"/>
                      <a:pt x="2383790" y="1291590"/>
                    </a:cubicBezTo>
                    <a:cubicBezTo>
                      <a:pt x="2415540" y="1268730"/>
                      <a:pt x="2442210" y="1242060"/>
                      <a:pt x="2470150" y="1210310"/>
                    </a:cubicBezTo>
                    <a:cubicBezTo>
                      <a:pt x="2503170" y="1172210"/>
                      <a:pt x="2545080" y="1122680"/>
                      <a:pt x="2567940" y="1078230"/>
                    </a:cubicBezTo>
                    <a:cubicBezTo>
                      <a:pt x="2586990" y="1038860"/>
                      <a:pt x="2595880" y="1002030"/>
                      <a:pt x="2600960" y="958850"/>
                    </a:cubicBezTo>
                    <a:cubicBezTo>
                      <a:pt x="2607310" y="908050"/>
                      <a:pt x="2606040" y="853440"/>
                      <a:pt x="2597150" y="792480"/>
                    </a:cubicBezTo>
                    <a:cubicBezTo>
                      <a:pt x="2586990" y="713740"/>
                      <a:pt x="2564130" y="590550"/>
                      <a:pt x="2534920" y="525780"/>
                    </a:cubicBezTo>
                    <a:cubicBezTo>
                      <a:pt x="2514600" y="482600"/>
                      <a:pt x="2495550" y="458470"/>
                      <a:pt x="2462530" y="429260"/>
                    </a:cubicBezTo>
                    <a:cubicBezTo>
                      <a:pt x="2421890" y="392430"/>
                      <a:pt x="2368550" y="365760"/>
                      <a:pt x="2298700" y="332740"/>
                    </a:cubicBezTo>
                    <a:cubicBezTo>
                      <a:pt x="2190750" y="283210"/>
                      <a:pt x="2006600" y="212090"/>
                      <a:pt x="1864360" y="177800"/>
                    </a:cubicBezTo>
                    <a:cubicBezTo>
                      <a:pt x="1734820" y="147320"/>
                      <a:pt x="1591310" y="137160"/>
                      <a:pt x="1482090" y="129540"/>
                    </a:cubicBezTo>
                    <a:cubicBezTo>
                      <a:pt x="1402080" y="123190"/>
                      <a:pt x="1318260" y="120650"/>
                      <a:pt x="1270000" y="125730"/>
                    </a:cubicBezTo>
                    <a:cubicBezTo>
                      <a:pt x="1244600" y="128270"/>
                      <a:pt x="1229360" y="140970"/>
                      <a:pt x="1214120" y="138430"/>
                    </a:cubicBezTo>
                    <a:cubicBezTo>
                      <a:pt x="1201420" y="135890"/>
                      <a:pt x="1188720" y="127000"/>
                      <a:pt x="1181100" y="116840"/>
                    </a:cubicBezTo>
                    <a:cubicBezTo>
                      <a:pt x="1173480" y="106680"/>
                      <a:pt x="1168400" y="92710"/>
                      <a:pt x="1168400" y="80010"/>
                    </a:cubicBezTo>
                    <a:cubicBezTo>
                      <a:pt x="1169670" y="63500"/>
                      <a:pt x="1181100" y="38100"/>
                      <a:pt x="1195070" y="29210"/>
                    </a:cubicBezTo>
                    <a:cubicBezTo>
                      <a:pt x="1209040" y="19050"/>
                      <a:pt x="1236980" y="16510"/>
                      <a:pt x="1252220" y="22860"/>
                    </a:cubicBezTo>
                    <a:cubicBezTo>
                      <a:pt x="1268730" y="27940"/>
                      <a:pt x="1286510" y="49530"/>
                      <a:pt x="1290320" y="66040"/>
                    </a:cubicBezTo>
                    <a:cubicBezTo>
                      <a:pt x="1294130" y="82550"/>
                      <a:pt x="1286510" y="109220"/>
                      <a:pt x="1275080" y="120650"/>
                    </a:cubicBezTo>
                    <a:cubicBezTo>
                      <a:pt x="1263650" y="133350"/>
                      <a:pt x="1236980" y="142240"/>
                      <a:pt x="1220470" y="139700"/>
                    </a:cubicBezTo>
                    <a:cubicBezTo>
                      <a:pt x="1203960" y="137160"/>
                      <a:pt x="1182370" y="120650"/>
                      <a:pt x="1174750" y="105410"/>
                    </a:cubicBezTo>
                    <a:cubicBezTo>
                      <a:pt x="1167130" y="90170"/>
                      <a:pt x="1172210" y="60960"/>
                      <a:pt x="1177290" y="48260"/>
                    </a:cubicBezTo>
                    <a:cubicBezTo>
                      <a:pt x="1179830" y="40640"/>
                      <a:pt x="1182370" y="38100"/>
                      <a:pt x="1189990" y="33020"/>
                    </a:cubicBezTo>
                    <a:cubicBezTo>
                      <a:pt x="1207770" y="21590"/>
                      <a:pt x="1257300" y="12700"/>
                      <a:pt x="1300480" y="7620"/>
                    </a:cubicBezTo>
                    <a:cubicBezTo>
                      <a:pt x="1361440" y="0"/>
                      <a:pt x="1437640" y="2540"/>
                      <a:pt x="1521460" y="8890"/>
                    </a:cubicBezTo>
                    <a:cubicBezTo>
                      <a:pt x="1634490" y="17780"/>
                      <a:pt x="1783080" y="34290"/>
                      <a:pt x="1916430" y="67310"/>
                    </a:cubicBezTo>
                    <a:cubicBezTo>
                      <a:pt x="2058670" y="102870"/>
                      <a:pt x="2237740" y="172720"/>
                      <a:pt x="2348230" y="222250"/>
                    </a:cubicBezTo>
                    <a:cubicBezTo>
                      <a:pt x="2419350" y="254000"/>
                      <a:pt x="2473960" y="283210"/>
                      <a:pt x="2518410" y="316230"/>
                    </a:cubicBezTo>
                    <a:cubicBezTo>
                      <a:pt x="2550160" y="341630"/>
                      <a:pt x="2571750" y="365760"/>
                      <a:pt x="2594610" y="393700"/>
                    </a:cubicBezTo>
                    <a:cubicBezTo>
                      <a:pt x="2617470" y="422910"/>
                      <a:pt x="2635250" y="447040"/>
                      <a:pt x="2651760" y="490220"/>
                    </a:cubicBezTo>
                    <a:cubicBezTo>
                      <a:pt x="2680970" y="563880"/>
                      <a:pt x="2710180" y="722630"/>
                      <a:pt x="2721610" y="802640"/>
                    </a:cubicBezTo>
                    <a:cubicBezTo>
                      <a:pt x="2727960" y="852170"/>
                      <a:pt x="2730500" y="880110"/>
                      <a:pt x="2727960" y="923290"/>
                    </a:cubicBezTo>
                    <a:cubicBezTo>
                      <a:pt x="2724150" y="972820"/>
                      <a:pt x="2717800" y="1029970"/>
                      <a:pt x="2696210" y="1083310"/>
                    </a:cubicBezTo>
                    <a:cubicBezTo>
                      <a:pt x="2672080" y="1144270"/>
                      <a:pt x="2627630" y="1216660"/>
                      <a:pt x="2583180" y="1268730"/>
                    </a:cubicBezTo>
                    <a:cubicBezTo>
                      <a:pt x="2543810" y="1315720"/>
                      <a:pt x="2501900" y="1351280"/>
                      <a:pt x="2449830" y="1385570"/>
                    </a:cubicBezTo>
                    <a:cubicBezTo>
                      <a:pt x="2391410" y="1424940"/>
                      <a:pt x="2305050" y="1463040"/>
                      <a:pt x="2245360" y="1488440"/>
                    </a:cubicBezTo>
                    <a:cubicBezTo>
                      <a:pt x="2202180" y="1507490"/>
                      <a:pt x="2174240" y="1520190"/>
                      <a:pt x="2127250" y="1531620"/>
                    </a:cubicBezTo>
                    <a:cubicBezTo>
                      <a:pt x="2063750" y="1546860"/>
                      <a:pt x="1971040" y="1554480"/>
                      <a:pt x="1893570" y="1558290"/>
                    </a:cubicBezTo>
                    <a:cubicBezTo>
                      <a:pt x="1816100" y="1562100"/>
                      <a:pt x="1750060" y="1562100"/>
                      <a:pt x="1659890" y="1557020"/>
                    </a:cubicBezTo>
                    <a:cubicBezTo>
                      <a:pt x="1537970" y="1550670"/>
                      <a:pt x="1362710" y="1534160"/>
                      <a:pt x="1225550" y="1513840"/>
                    </a:cubicBezTo>
                    <a:cubicBezTo>
                      <a:pt x="1103630" y="1494790"/>
                      <a:pt x="975360" y="1468120"/>
                      <a:pt x="880110" y="1443990"/>
                    </a:cubicBezTo>
                    <a:cubicBezTo>
                      <a:pt x="814070" y="1427480"/>
                      <a:pt x="765810" y="1413510"/>
                      <a:pt x="711200" y="1394460"/>
                    </a:cubicBezTo>
                    <a:cubicBezTo>
                      <a:pt x="656590" y="1375410"/>
                      <a:pt x="601980" y="1356360"/>
                      <a:pt x="549910" y="1330960"/>
                    </a:cubicBezTo>
                    <a:cubicBezTo>
                      <a:pt x="497840" y="1305560"/>
                      <a:pt x="448310" y="1275080"/>
                      <a:pt x="398780" y="1240790"/>
                    </a:cubicBezTo>
                    <a:cubicBezTo>
                      <a:pt x="346710" y="1206500"/>
                      <a:pt x="294640" y="1167130"/>
                      <a:pt x="246380" y="1123950"/>
                    </a:cubicBezTo>
                    <a:cubicBezTo>
                      <a:pt x="196850" y="1079500"/>
                      <a:pt x="143510" y="1031240"/>
                      <a:pt x="105410" y="979170"/>
                    </a:cubicBezTo>
                    <a:cubicBezTo>
                      <a:pt x="69850" y="929640"/>
                      <a:pt x="38100" y="872490"/>
                      <a:pt x="20320" y="821690"/>
                    </a:cubicBezTo>
                    <a:cubicBezTo>
                      <a:pt x="6350" y="778510"/>
                      <a:pt x="0" y="739140"/>
                      <a:pt x="0" y="694690"/>
                    </a:cubicBezTo>
                    <a:cubicBezTo>
                      <a:pt x="0" y="643890"/>
                      <a:pt x="7620" y="584200"/>
                      <a:pt x="25400" y="530860"/>
                    </a:cubicBezTo>
                    <a:cubicBezTo>
                      <a:pt x="45720" y="471170"/>
                      <a:pt x="82550" y="406400"/>
                      <a:pt x="119380" y="354330"/>
                    </a:cubicBezTo>
                    <a:cubicBezTo>
                      <a:pt x="154940" y="306070"/>
                      <a:pt x="194310" y="261620"/>
                      <a:pt x="240030" y="226060"/>
                    </a:cubicBezTo>
                    <a:cubicBezTo>
                      <a:pt x="287020" y="189230"/>
                      <a:pt x="339090" y="162560"/>
                      <a:pt x="397510" y="137160"/>
                    </a:cubicBezTo>
                    <a:cubicBezTo>
                      <a:pt x="464820" y="109220"/>
                      <a:pt x="543560" y="86360"/>
                      <a:pt x="622300" y="67310"/>
                    </a:cubicBezTo>
                    <a:cubicBezTo>
                      <a:pt x="707390" y="48260"/>
                      <a:pt x="816610" y="33020"/>
                      <a:pt x="890270" y="26670"/>
                    </a:cubicBezTo>
                    <a:cubicBezTo>
                      <a:pt x="939800" y="22860"/>
                      <a:pt x="965200" y="22860"/>
                      <a:pt x="1016000" y="25400"/>
                    </a:cubicBezTo>
                    <a:cubicBezTo>
                      <a:pt x="1092200" y="29210"/>
                      <a:pt x="1254760" y="35560"/>
                      <a:pt x="1297940" y="54610"/>
                    </a:cubicBezTo>
                    <a:cubicBezTo>
                      <a:pt x="1314450" y="60960"/>
                      <a:pt x="1320800" y="68580"/>
                      <a:pt x="1325880" y="78740"/>
                    </a:cubicBezTo>
                    <a:cubicBezTo>
                      <a:pt x="1330960" y="88900"/>
                      <a:pt x="1333500" y="105410"/>
                      <a:pt x="1330960" y="115570"/>
                    </a:cubicBezTo>
                    <a:cubicBezTo>
                      <a:pt x="1327150" y="127000"/>
                      <a:pt x="1318260" y="139700"/>
                      <a:pt x="1309370" y="146050"/>
                    </a:cubicBezTo>
                    <a:cubicBezTo>
                      <a:pt x="1299210" y="153670"/>
                      <a:pt x="1272540" y="154940"/>
                      <a:pt x="1272540" y="154940"/>
                    </a:cubicBezTo>
                  </a:path>
                </a:pathLst>
              </a:custGeom>
              <a:solidFill>
                <a:srgbClr val="E7191F"/>
              </a:solidFill>
              <a:ln cap="sq">
                <a:noFill/>
                <a:prstDash val="solid"/>
                <a:miter/>
              </a:ln>
            </p:spPr>
          </p:sp>
        </p:grpSp>
      </p:grpSp>
      <p:sp>
        <p:nvSpPr>
          <p:cNvPr name="Freeform 7" id="7"/>
          <p:cNvSpPr/>
          <p:nvPr/>
        </p:nvSpPr>
        <p:spPr>
          <a:xfrm flipH="false" flipV="false" rot="0">
            <a:off x="2573776" y="5868142"/>
            <a:ext cx="2319274" cy="4040546"/>
          </a:xfrm>
          <a:custGeom>
            <a:avLst/>
            <a:gdLst/>
            <a:ahLst/>
            <a:cxnLst/>
            <a:rect r="r" b="b" t="t" l="l"/>
            <a:pathLst>
              <a:path h="4040546" w="2319274">
                <a:moveTo>
                  <a:pt x="0" y="0"/>
                </a:moveTo>
                <a:lnTo>
                  <a:pt x="2319274" y="0"/>
                </a:lnTo>
                <a:lnTo>
                  <a:pt x="2319274" y="4040546"/>
                </a:lnTo>
                <a:lnTo>
                  <a:pt x="0" y="4040546"/>
                </a:lnTo>
                <a:lnTo>
                  <a:pt x="0" y="0"/>
                </a:lnTo>
                <a:close/>
              </a:path>
            </a:pathLst>
          </a:custGeom>
          <a:blipFill>
            <a:blip r:embed="rId4"/>
            <a:stretch>
              <a:fillRect l="0" t="0" r="0" b="0"/>
            </a:stretch>
          </a:blipFill>
        </p:spPr>
      </p:sp>
      <p:sp>
        <p:nvSpPr>
          <p:cNvPr name="TextBox 8" id="8"/>
          <p:cNvSpPr txBox="true"/>
          <p:nvPr/>
        </p:nvSpPr>
        <p:spPr>
          <a:xfrm rot="0">
            <a:off x="1028700" y="401638"/>
            <a:ext cx="6633154" cy="1120775"/>
          </a:xfrm>
          <a:prstGeom prst="rect">
            <a:avLst/>
          </a:prstGeom>
        </p:spPr>
        <p:txBody>
          <a:bodyPr anchor="t" rtlCol="false" tIns="0" lIns="0" bIns="0" rIns="0">
            <a:spAutoFit/>
          </a:bodyPr>
          <a:lstStyle/>
          <a:p>
            <a:pPr>
              <a:lnSpc>
                <a:spcPts val="9100"/>
              </a:lnSpc>
            </a:pPr>
            <a:r>
              <a:rPr lang="en-US" sz="6500">
                <a:solidFill>
                  <a:srgbClr val="FFFFFF"/>
                </a:solidFill>
                <a:latin typeface="Kagitingan Bold"/>
              </a:rPr>
              <a:t>Cosa accade</a:t>
            </a:r>
          </a:p>
        </p:txBody>
      </p:sp>
      <p:sp>
        <p:nvSpPr>
          <p:cNvPr name="TextBox 9" id="9"/>
          <p:cNvSpPr txBox="true"/>
          <p:nvPr/>
        </p:nvSpPr>
        <p:spPr>
          <a:xfrm rot="0">
            <a:off x="1028700" y="1800967"/>
            <a:ext cx="15684130" cy="3724275"/>
          </a:xfrm>
          <a:prstGeom prst="rect">
            <a:avLst/>
          </a:prstGeom>
        </p:spPr>
        <p:txBody>
          <a:bodyPr anchor="t" rtlCol="false" tIns="0" lIns="0" bIns="0" rIns="0">
            <a:spAutoFit/>
          </a:bodyPr>
          <a:lstStyle/>
          <a:p>
            <a:pPr>
              <a:lnSpc>
                <a:spcPts val="4200"/>
              </a:lnSpc>
            </a:pPr>
            <a:r>
              <a:rPr lang="en-US" sz="3000">
                <a:solidFill>
                  <a:srgbClr val="FFFFFF"/>
                </a:solidFill>
                <a:latin typeface="Alata"/>
              </a:rPr>
              <a:t>Nel momento in cui il file con codice malevolo viene avviato si instaura una shell, consentita da un payload (porzione di codice necessaria all’instaurazione di un canale di comunicazione tra due dispositivi), tramite la quale si ottiene il controllo da remoto del dispositivo vittima. Tutto ciò è stato notato dalla presenza di “cmd.exe” a cui si arriva ai path che portano alle cartelle della libreria dinamica DLL, per il controllo e la gestione dati da cui si potrebbe far partire facilmente un attacco DoS (Denial of Service) e rendere indisponibile il dispositivo.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8172312" y="5337243"/>
            <a:ext cx="8536678" cy="4487149"/>
          </a:xfrm>
          <a:custGeom>
            <a:avLst/>
            <a:gdLst/>
            <a:ahLst/>
            <a:cxnLst/>
            <a:rect r="r" b="b" t="t" l="l"/>
            <a:pathLst>
              <a:path h="4487149" w="8536678">
                <a:moveTo>
                  <a:pt x="0" y="0"/>
                </a:moveTo>
                <a:lnTo>
                  <a:pt x="8536677" y="0"/>
                </a:lnTo>
                <a:lnTo>
                  <a:pt x="8536677" y="4487149"/>
                </a:lnTo>
                <a:lnTo>
                  <a:pt x="0" y="4487149"/>
                </a:lnTo>
                <a:lnTo>
                  <a:pt x="0" y="0"/>
                </a:lnTo>
                <a:close/>
              </a:path>
            </a:pathLst>
          </a:custGeom>
          <a:blipFill>
            <a:blip r:embed="rId3"/>
            <a:stretch>
              <a:fillRect l="0" t="0" r="0" b="0"/>
            </a:stretch>
          </a:blipFill>
        </p:spPr>
      </p:sp>
      <p:sp>
        <p:nvSpPr>
          <p:cNvPr name="TextBox 4" id="4"/>
          <p:cNvSpPr txBox="true"/>
          <p:nvPr/>
        </p:nvSpPr>
        <p:spPr>
          <a:xfrm rot="0">
            <a:off x="1341148" y="895350"/>
            <a:ext cx="8831823" cy="1120775"/>
          </a:xfrm>
          <a:prstGeom prst="rect">
            <a:avLst/>
          </a:prstGeom>
        </p:spPr>
        <p:txBody>
          <a:bodyPr anchor="t" rtlCol="false" tIns="0" lIns="0" bIns="0" rIns="0">
            <a:spAutoFit/>
          </a:bodyPr>
          <a:lstStyle/>
          <a:p>
            <a:pPr>
              <a:lnSpc>
                <a:spcPts val="9100"/>
              </a:lnSpc>
            </a:pPr>
            <a:r>
              <a:rPr lang="en-US" sz="6500">
                <a:solidFill>
                  <a:srgbClr val="FFFFFF"/>
                </a:solidFill>
                <a:latin typeface="Kagitingan Bold"/>
              </a:rPr>
              <a:t>Come avviene l’attacco</a:t>
            </a:r>
          </a:p>
        </p:txBody>
      </p:sp>
      <p:sp>
        <p:nvSpPr>
          <p:cNvPr name="TextBox 5" id="5"/>
          <p:cNvSpPr txBox="true"/>
          <p:nvPr/>
        </p:nvSpPr>
        <p:spPr>
          <a:xfrm rot="0">
            <a:off x="1341148" y="2251678"/>
            <a:ext cx="13662327" cy="2657475"/>
          </a:xfrm>
          <a:prstGeom prst="rect">
            <a:avLst/>
          </a:prstGeom>
        </p:spPr>
        <p:txBody>
          <a:bodyPr anchor="t" rtlCol="false" tIns="0" lIns="0" bIns="0" rIns="0">
            <a:spAutoFit/>
          </a:bodyPr>
          <a:lstStyle/>
          <a:p>
            <a:pPr>
              <a:lnSpc>
                <a:spcPts val="4200"/>
              </a:lnSpc>
            </a:pPr>
            <a:r>
              <a:rPr lang="en-US" sz="3000">
                <a:solidFill>
                  <a:srgbClr val="FFFFFF"/>
                </a:solidFill>
                <a:latin typeface="Alata"/>
              </a:rPr>
              <a:t>Per quanto visto dalle immagini tute le richieste e comandi vengono eseguite in automatico tramite uno script, tra cui troviamo la richiesta “start CMD.exe” per consentire il controllo da remoto della gestione dei file. Una volta entrati nella libreria DLL il gioco è fatto, infatti sovraccaricandola di dati si manda facilmente in “down” la CPU rendendo indisponibile il dispositivo.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7851380" y="4610100"/>
            <a:ext cx="8733984" cy="4891031"/>
          </a:xfrm>
          <a:custGeom>
            <a:avLst/>
            <a:gdLst/>
            <a:ahLst/>
            <a:cxnLst/>
            <a:rect r="r" b="b" t="t" l="l"/>
            <a:pathLst>
              <a:path h="4891031" w="8733984">
                <a:moveTo>
                  <a:pt x="0" y="0"/>
                </a:moveTo>
                <a:lnTo>
                  <a:pt x="8733984" y="0"/>
                </a:lnTo>
                <a:lnTo>
                  <a:pt x="8733984" y="4891031"/>
                </a:lnTo>
                <a:lnTo>
                  <a:pt x="0" y="4891031"/>
                </a:lnTo>
                <a:lnTo>
                  <a:pt x="0" y="0"/>
                </a:lnTo>
                <a:close/>
              </a:path>
            </a:pathLst>
          </a:custGeom>
          <a:blipFill>
            <a:blip r:embed="rId3"/>
            <a:stretch>
              <a:fillRect l="0" t="0" r="0" b="0"/>
            </a:stretch>
          </a:blipFill>
        </p:spPr>
      </p:sp>
      <p:sp>
        <p:nvSpPr>
          <p:cNvPr name="TextBox 4" id="4"/>
          <p:cNvSpPr txBox="true"/>
          <p:nvPr/>
        </p:nvSpPr>
        <p:spPr>
          <a:xfrm rot="0">
            <a:off x="1028700" y="895350"/>
            <a:ext cx="8338664" cy="1120775"/>
          </a:xfrm>
          <a:prstGeom prst="rect">
            <a:avLst/>
          </a:prstGeom>
        </p:spPr>
        <p:txBody>
          <a:bodyPr anchor="t" rtlCol="false" tIns="0" lIns="0" bIns="0" rIns="0">
            <a:spAutoFit/>
          </a:bodyPr>
          <a:lstStyle/>
          <a:p>
            <a:pPr>
              <a:lnSpc>
                <a:spcPts val="9100"/>
              </a:lnSpc>
            </a:pPr>
            <a:r>
              <a:rPr lang="en-US" sz="6500">
                <a:solidFill>
                  <a:srgbClr val="FFFFFF"/>
                </a:solidFill>
                <a:latin typeface="Kagitingan Bold"/>
              </a:rPr>
              <a:t>Misure preventive</a:t>
            </a:r>
          </a:p>
        </p:txBody>
      </p:sp>
      <p:sp>
        <p:nvSpPr>
          <p:cNvPr name="TextBox 5" id="5"/>
          <p:cNvSpPr txBox="true"/>
          <p:nvPr/>
        </p:nvSpPr>
        <p:spPr>
          <a:xfrm rot="0">
            <a:off x="1028700" y="2486025"/>
            <a:ext cx="15211519" cy="2124075"/>
          </a:xfrm>
          <a:prstGeom prst="rect">
            <a:avLst/>
          </a:prstGeom>
        </p:spPr>
        <p:txBody>
          <a:bodyPr anchor="t" rtlCol="false" tIns="0" lIns="0" bIns="0" rIns="0">
            <a:spAutoFit/>
          </a:bodyPr>
          <a:lstStyle/>
          <a:p>
            <a:pPr>
              <a:lnSpc>
                <a:spcPts val="4200"/>
              </a:lnSpc>
            </a:pPr>
            <a:r>
              <a:rPr lang="en-US" sz="3000">
                <a:solidFill>
                  <a:srgbClr val="FFFFFF"/>
                </a:solidFill>
                <a:latin typeface="Alata"/>
              </a:rPr>
              <a:t>Per prevenire gravi danni all’azienda si può procedere con campagne anti-phishing e inducendo i dipendenti a download soltanto da siti sicuri e autorizzati. Inoltre si può procedere ad implementare sistemi di sicurezza quali firewall e proxy per impedire l’ingresso di file malevoli nella rete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650545" y="4151216"/>
            <a:ext cx="14986910" cy="5107084"/>
          </a:xfrm>
          <a:custGeom>
            <a:avLst/>
            <a:gdLst/>
            <a:ahLst/>
            <a:cxnLst/>
            <a:rect r="r" b="b" t="t" l="l"/>
            <a:pathLst>
              <a:path h="5107084" w="14986910">
                <a:moveTo>
                  <a:pt x="0" y="0"/>
                </a:moveTo>
                <a:lnTo>
                  <a:pt x="14986910" y="0"/>
                </a:lnTo>
                <a:lnTo>
                  <a:pt x="14986910" y="5107084"/>
                </a:lnTo>
                <a:lnTo>
                  <a:pt x="0" y="5107084"/>
                </a:lnTo>
                <a:lnTo>
                  <a:pt x="0" y="0"/>
                </a:lnTo>
                <a:close/>
              </a:path>
            </a:pathLst>
          </a:custGeom>
          <a:blipFill>
            <a:blip r:embed="rId3"/>
            <a:stretch>
              <a:fillRect l="0" t="0" r="0" b="0"/>
            </a:stretch>
          </a:blipFill>
        </p:spPr>
      </p:sp>
      <p:sp>
        <p:nvSpPr>
          <p:cNvPr name="TextBox 4" id="4"/>
          <p:cNvSpPr txBox="true"/>
          <p:nvPr/>
        </p:nvSpPr>
        <p:spPr>
          <a:xfrm rot="0">
            <a:off x="1921996" y="895350"/>
            <a:ext cx="6633154" cy="1120775"/>
          </a:xfrm>
          <a:prstGeom prst="rect">
            <a:avLst/>
          </a:prstGeom>
        </p:spPr>
        <p:txBody>
          <a:bodyPr anchor="t" rtlCol="false" tIns="0" lIns="0" bIns="0" rIns="0">
            <a:spAutoFit/>
          </a:bodyPr>
          <a:lstStyle/>
          <a:p>
            <a:pPr>
              <a:lnSpc>
                <a:spcPts val="9100"/>
              </a:lnSpc>
            </a:pPr>
            <a:r>
              <a:rPr lang="en-US" sz="6500">
                <a:solidFill>
                  <a:srgbClr val="FFFFFF"/>
                </a:solidFill>
                <a:latin typeface="Kagitingan Bold"/>
              </a:rPr>
              <a:t>BONUS 2</a:t>
            </a:r>
          </a:p>
        </p:txBody>
      </p:sp>
      <p:sp>
        <p:nvSpPr>
          <p:cNvPr name="TextBox 5" id="5"/>
          <p:cNvSpPr txBox="true"/>
          <p:nvPr/>
        </p:nvSpPr>
        <p:spPr>
          <a:xfrm rot="0">
            <a:off x="1028700" y="2190033"/>
            <a:ext cx="14800553" cy="1590675"/>
          </a:xfrm>
          <a:prstGeom prst="rect">
            <a:avLst/>
          </a:prstGeom>
        </p:spPr>
        <p:txBody>
          <a:bodyPr anchor="t" rtlCol="false" tIns="0" lIns="0" bIns="0" rIns="0">
            <a:spAutoFit/>
          </a:bodyPr>
          <a:lstStyle/>
          <a:p>
            <a:pPr>
              <a:lnSpc>
                <a:spcPts val="4200"/>
              </a:lnSpc>
            </a:pPr>
            <a:r>
              <a:rPr lang="en-US" sz="3000">
                <a:solidFill>
                  <a:srgbClr val="FFFFFF"/>
                </a:solidFill>
                <a:latin typeface="Alata"/>
              </a:rPr>
              <a:t>A seguito di un’analisi tramite AnyRun abbiamo individuato delle azioni malevole legate al download di microsoft edge. Si suppone che il sito sia stato clonato e iniettato un codice malevolo scaricabile una volta cliccato su download.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9863191" y="5862372"/>
            <a:ext cx="5125014" cy="2430918"/>
          </a:xfrm>
          <a:custGeom>
            <a:avLst/>
            <a:gdLst/>
            <a:ahLst/>
            <a:cxnLst/>
            <a:rect r="r" b="b" t="t" l="l"/>
            <a:pathLst>
              <a:path h="2430918" w="5125014">
                <a:moveTo>
                  <a:pt x="0" y="0"/>
                </a:moveTo>
                <a:lnTo>
                  <a:pt x="5125014" y="0"/>
                </a:lnTo>
                <a:lnTo>
                  <a:pt x="5125014" y="2430918"/>
                </a:lnTo>
                <a:lnTo>
                  <a:pt x="0" y="2430918"/>
                </a:lnTo>
                <a:lnTo>
                  <a:pt x="0" y="0"/>
                </a:lnTo>
                <a:close/>
              </a:path>
            </a:pathLst>
          </a:custGeom>
          <a:blipFill>
            <a:blip r:embed="rId3"/>
            <a:stretch>
              <a:fillRect l="0" t="0" r="-204083" b="-214715"/>
            </a:stretch>
          </a:blipFill>
        </p:spPr>
      </p:sp>
      <p:sp>
        <p:nvSpPr>
          <p:cNvPr name="Freeform 4" id="4"/>
          <p:cNvSpPr/>
          <p:nvPr/>
        </p:nvSpPr>
        <p:spPr>
          <a:xfrm flipH="false" flipV="false" rot="0">
            <a:off x="2384889" y="5293409"/>
            <a:ext cx="5948708" cy="4355898"/>
          </a:xfrm>
          <a:custGeom>
            <a:avLst/>
            <a:gdLst/>
            <a:ahLst/>
            <a:cxnLst/>
            <a:rect r="r" b="b" t="t" l="l"/>
            <a:pathLst>
              <a:path h="4355898" w="5948708">
                <a:moveTo>
                  <a:pt x="0" y="0"/>
                </a:moveTo>
                <a:lnTo>
                  <a:pt x="5948707" y="0"/>
                </a:lnTo>
                <a:lnTo>
                  <a:pt x="5948707" y="4355897"/>
                </a:lnTo>
                <a:lnTo>
                  <a:pt x="0" y="4355897"/>
                </a:lnTo>
                <a:lnTo>
                  <a:pt x="0" y="0"/>
                </a:lnTo>
                <a:close/>
              </a:path>
            </a:pathLst>
          </a:custGeom>
          <a:blipFill>
            <a:blip r:embed="rId4"/>
            <a:stretch>
              <a:fillRect l="0" t="0" r="-86743" b="0"/>
            </a:stretch>
          </a:blipFill>
        </p:spPr>
      </p:sp>
      <p:sp>
        <p:nvSpPr>
          <p:cNvPr name="TextBox 5" id="5"/>
          <p:cNvSpPr txBox="true"/>
          <p:nvPr/>
        </p:nvSpPr>
        <p:spPr>
          <a:xfrm rot="0">
            <a:off x="617734" y="400402"/>
            <a:ext cx="6633154" cy="1120775"/>
          </a:xfrm>
          <a:prstGeom prst="rect">
            <a:avLst/>
          </a:prstGeom>
        </p:spPr>
        <p:txBody>
          <a:bodyPr anchor="t" rtlCol="false" tIns="0" lIns="0" bIns="0" rIns="0">
            <a:spAutoFit/>
          </a:bodyPr>
          <a:lstStyle/>
          <a:p>
            <a:pPr>
              <a:lnSpc>
                <a:spcPts val="9100"/>
              </a:lnSpc>
            </a:pPr>
            <a:r>
              <a:rPr lang="en-US" sz="6500">
                <a:solidFill>
                  <a:srgbClr val="FFFFFF"/>
                </a:solidFill>
                <a:latin typeface="Kagitingan Bold"/>
              </a:rPr>
              <a:t>Cosa accade</a:t>
            </a:r>
          </a:p>
        </p:txBody>
      </p:sp>
      <p:sp>
        <p:nvSpPr>
          <p:cNvPr name="TextBox 6" id="6"/>
          <p:cNvSpPr txBox="true"/>
          <p:nvPr/>
        </p:nvSpPr>
        <p:spPr>
          <a:xfrm rot="0">
            <a:off x="666645" y="1473552"/>
            <a:ext cx="12444431" cy="3669948"/>
          </a:xfrm>
          <a:prstGeom prst="rect">
            <a:avLst/>
          </a:prstGeom>
        </p:spPr>
        <p:txBody>
          <a:bodyPr anchor="t" rtlCol="false" tIns="0" lIns="0" bIns="0" rIns="0">
            <a:spAutoFit/>
          </a:bodyPr>
          <a:lstStyle/>
          <a:p>
            <a:pPr>
              <a:lnSpc>
                <a:spcPts val="3220"/>
              </a:lnSpc>
            </a:pPr>
            <a:r>
              <a:rPr lang="en-US" sz="2300">
                <a:solidFill>
                  <a:srgbClr val="FFFFFF"/>
                </a:solidFill>
                <a:latin typeface="Alata"/>
              </a:rPr>
              <a:t>Una volta scaricato e avviato il file per l’installazione del programma questo potrebbe manomettere il dispositivo operando sulle librerie DLL, più precisamente sulle API, applicazioni che consentono ad altre applicazioni di accedere a funzionalità di sistema specifiche, rendendo possibile l'esecuzione di applicazioni progettate per versioni precedenti di Windows anche su versioni più recenti del sistema operativo. Questo viene svolto al fine di ricavare informazioni sensibili, controllo da remoto del dispositivo e diffusione di ulteriori malware. La finalità delle azioni malevole può variare in base alla tipologia di malware impiegato e, nel nostro caso, si può trattare molto probabilmente di uno spyware o trojan-horse.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8081750" y="3944238"/>
            <a:ext cx="8192085" cy="5501254"/>
          </a:xfrm>
          <a:custGeom>
            <a:avLst/>
            <a:gdLst/>
            <a:ahLst/>
            <a:cxnLst/>
            <a:rect r="r" b="b" t="t" l="l"/>
            <a:pathLst>
              <a:path h="5501254" w="8192085">
                <a:moveTo>
                  <a:pt x="0" y="0"/>
                </a:moveTo>
                <a:lnTo>
                  <a:pt x="8192085" y="0"/>
                </a:lnTo>
                <a:lnTo>
                  <a:pt x="8192085" y="5501255"/>
                </a:lnTo>
                <a:lnTo>
                  <a:pt x="0" y="5501255"/>
                </a:lnTo>
                <a:lnTo>
                  <a:pt x="0" y="0"/>
                </a:lnTo>
                <a:close/>
              </a:path>
            </a:pathLst>
          </a:custGeom>
          <a:blipFill>
            <a:blip r:embed="rId3"/>
            <a:stretch>
              <a:fillRect l="0" t="0" r="0" b="0"/>
            </a:stretch>
          </a:blipFill>
        </p:spPr>
      </p:sp>
      <p:sp>
        <p:nvSpPr>
          <p:cNvPr name="TextBox 4" id="4"/>
          <p:cNvSpPr txBox="true"/>
          <p:nvPr/>
        </p:nvSpPr>
        <p:spPr>
          <a:xfrm rot="0">
            <a:off x="840625" y="401638"/>
            <a:ext cx="9468821" cy="1120775"/>
          </a:xfrm>
          <a:prstGeom prst="rect">
            <a:avLst/>
          </a:prstGeom>
        </p:spPr>
        <p:txBody>
          <a:bodyPr anchor="t" rtlCol="false" tIns="0" lIns="0" bIns="0" rIns="0">
            <a:spAutoFit/>
          </a:bodyPr>
          <a:lstStyle/>
          <a:p>
            <a:pPr>
              <a:lnSpc>
                <a:spcPts val="9100"/>
              </a:lnSpc>
            </a:pPr>
            <a:r>
              <a:rPr lang="en-US" sz="6500">
                <a:solidFill>
                  <a:srgbClr val="FFFFFF"/>
                </a:solidFill>
                <a:latin typeface="Kagitingan Bold"/>
              </a:rPr>
              <a:t>Misure preventive</a:t>
            </a:r>
          </a:p>
        </p:txBody>
      </p:sp>
      <p:sp>
        <p:nvSpPr>
          <p:cNvPr name="TextBox 5" id="5"/>
          <p:cNvSpPr txBox="true"/>
          <p:nvPr/>
        </p:nvSpPr>
        <p:spPr>
          <a:xfrm rot="0">
            <a:off x="840625" y="1820163"/>
            <a:ext cx="15684130" cy="2124075"/>
          </a:xfrm>
          <a:prstGeom prst="rect">
            <a:avLst/>
          </a:prstGeom>
        </p:spPr>
        <p:txBody>
          <a:bodyPr anchor="t" rtlCol="false" tIns="0" lIns="0" bIns="0" rIns="0">
            <a:spAutoFit/>
          </a:bodyPr>
          <a:lstStyle/>
          <a:p>
            <a:pPr>
              <a:lnSpc>
                <a:spcPts val="4200"/>
              </a:lnSpc>
            </a:pPr>
            <a:r>
              <a:rPr lang="en-US" sz="3000">
                <a:solidFill>
                  <a:srgbClr val="FFFFFF"/>
                </a:solidFill>
                <a:latin typeface="Alata"/>
              </a:rPr>
              <a:t>Come visto nell’analisi precedente si può procedere con campagne anti-phishing e inducendo i dipendenti a download soltanto da siti sicuri e autorizzati. Inoltre si può procedere ad implementare sistemi di sicurezza quali firewall e proxy per impedire l’ingresso di file malevoli nella rete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4333995" y="3401224"/>
            <a:ext cx="9620010" cy="3294052"/>
          </a:xfrm>
          <a:prstGeom prst="rect">
            <a:avLst/>
          </a:prstGeom>
        </p:spPr>
        <p:txBody>
          <a:bodyPr anchor="t" rtlCol="false" tIns="0" lIns="0" bIns="0" rIns="0">
            <a:spAutoFit/>
          </a:bodyPr>
          <a:lstStyle/>
          <a:p>
            <a:pPr algn="ctr">
              <a:lnSpc>
                <a:spcPts val="13197"/>
              </a:lnSpc>
            </a:pPr>
            <a:r>
              <a:rPr lang="en-US" sz="9426">
                <a:solidFill>
                  <a:srgbClr val="FFFFFF"/>
                </a:solidFill>
                <a:latin typeface="Kagitingan Bold"/>
              </a:rPr>
              <a:t>Grazie dell’attenzione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DAF8TW0M8rE</dc:identifier>
  <dcterms:modified xsi:type="dcterms:W3CDTF">2011-08-01T06:04:30Z</dcterms:modified>
  <cp:revision>1</cp:revision>
  <dc:title>BONUS</dc:title>
</cp:coreProperties>
</file>